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4" r:id="rId2"/>
  </p:sldMasterIdLst>
  <p:notesMasterIdLst>
    <p:notesMasterId r:id="rId29"/>
  </p:notesMasterIdLst>
  <p:sldIdLst>
    <p:sldId id="590" r:id="rId3"/>
    <p:sldId id="556" r:id="rId4"/>
    <p:sldId id="463" r:id="rId5"/>
    <p:sldId id="464" r:id="rId6"/>
    <p:sldId id="465" r:id="rId7"/>
    <p:sldId id="487" r:id="rId8"/>
    <p:sldId id="488" r:id="rId9"/>
    <p:sldId id="540" r:id="rId10"/>
    <p:sldId id="468" r:id="rId11"/>
    <p:sldId id="596" r:id="rId12"/>
    <p:sldId id="530" r:id="rId13"/>
    <p:sldId id="536" r:id="rId14"/>
    <p:sldId id="538" r:id="rId15"/>
    <p:sldId id="525" r:id="rId16"/>
    <p:sldId id="568" r:id="rId17"/>
    <p:sldId id="524" r:id="rId18"/>
    <p:sldId id="526" r:id="rId19"/>
    <p:sldId id="529" r:id="rId20"/>
    <p:sldId id="567" r:id="rId21"/>
    <p:sldId id="565" r:id="rId22"/>
    <p:sldId id="561" r:id="rId23"/>
    <p:sldId id="566" r:id="rId24"/>
    <p:sldId id="592" r:id="rId25"/>
    <p:sldId id="593" r:id="rId26"/>
    <p:sldId id="595" r:id="rId27"/>
    <p:sldId id="59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58ED5"/>
    <a:srgbClr val="006600"/>
    <a:srgbClr val="008000"/>
    <a:srgbClr val="777777"/>
    <a:srgbClr val="5F5F5F"/>
    <a:srgbClr val="000099"/>
    <a:srgbClr val="003399"/>
    <a:srgbClr val="385D8A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04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FA26F-0829-43F9-B76E-C5ABCA638063}" type="datetimeFigureOut">
              <a:rPr lang="en-US" smtClean="0"/>
              <a:t>4/17/2014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97CD6-3EDC-43A1-BFE6-556DB01E9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865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19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37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37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37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97CD6-3EDC-43A1-BFE6-556DB01E9DE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3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9134-F42D-468F-A99E-9E6DF5C82F4E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85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BB3B8-765E-495B-8053-782AA51AF93C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5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AC29F-D9C8-410D-BFCC-E211DBF54877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5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0C167-7478-4BFF-B140-90EE4F45FB91}" type="datetime1">
              <a:rPr lang="en-US" smtClean="0"/>
              <a:t>4/17/2014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00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DA8AE-A834-41E6-994C-FF699706CE76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87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784225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FF0000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A32A6-47B3-4893-A96F-274F198A1BB9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283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0459E-C31D-4DE0-9D3F-AC44488B4ED6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61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26A-720A-4581-B46A-A7378CB318F7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64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B2D03-4BED-4236-98F1-B2D0EA7FAE4F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576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A293B-2A19-441F-AD0D-B3BC752CACD1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295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96EC-B132-4DEF-8917-63787B919F9F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9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7BB67-A941-4D2A-A6AF-15852147CB1E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37325"/>
            <a:ext cx="3429000" cy="244475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133600" cy="228600"/>
          </a:xfrm>
        </p:spPr>
        <p:txBody>
          <a:bodyPr/>
          <a:lstStyle>
            <a:lvl1pPr>
              <a:defRPr sz="1100" baseline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defRPr>
            </a:lvl1pPr>
          </a:lstStyle>
          <a:p>
            <a:fld id="{59EA4CFA-C3DC-4ADB-8A77-9C015038EF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904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D57F0-B651-4BFD-A89D-FB2E40141D86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631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973A8-EF1C-4992-BC28-B97752795E28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40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DE23C-4A4F-4F87-A626-22FBC2DEA001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022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7CA5F-33E2-4D4C-ACD5-3134AA48C402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906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10193-E6E7-48CA-A879-865AA81C49B9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393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DA53D-1CAF-4B3D-87F9-304953AD8DF5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2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315CB-6823-4553-85F9-7F642C78D297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08D-3DFB-41B3-9F6B-BFCB818A5177}" type="datetime1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9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D0B07-B217-45B1-B137-5190AB900D3F}" type="datetime1">
              <a:rPr lang="en-US" smtClean="0"/>
              <a:t>4/17/2014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D8FF0-6944-45CD-BB5C-1714A9D94A22}" type="datetime1">
              <a:rPr lang="en-US" smtClean="0"/>
              <a:t>4/17/2014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99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3BFA-6271-4E69-B26C-19688648A866}" type="datetime1">
              <a:rPr lang="en-US" smtClean="0"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53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841-9FB5-4A75-9895-FB0723B63BB7}" type="datetime1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0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811E-CF67-4A27-A6EE-F0403BB576F3}" type="datetime1">
              <a:rPr lang="en-US" smtClean="0"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B1206-496F-4D7D-B857-C9422BA370ED}" type="datetime1">
              <a:rPr lang="en-US" smtClean="0"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4CFA-C3DC-4ADB-8A77-9C015038E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4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8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82F91-1472-4AFE-937A-A09CD2398CC5}" type="datetime1">
              <a:rPr lang="en-US" smtClean="0">
                <a:solidFill>
                  <a:srgbClr val="0000CC">
                    <a:tint val="75000"/>
                  </a:srgbClr>
                </a:solidFill>
              </a:rPr>
              <a:t>4/17/2014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0000CC">
                    <a:tint val="75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0000CC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A4CFA-C3DC-4ADB-8A77-9C015038EFD0}" type="slidenum">
              <a:rPr lang="en-US" smtClean="0">
                <a:solidFill>
                  <a:srgbClr val="0000CC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CC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6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FF0000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42629" y="1676400"/>
            <a:ext cx="6667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AAEAE"/>
                    </a:gs>
                    <a:gs pos="50000">
                      <a:srgbClr val="FFCCCC"/>
                    </a:gs>
                    <a:gs pos="100000">
                      <a:srgbClr val="DAAEA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charset="0"/>
              </a:rPr>
              <a:t>Update on the PHENIX Calorimeter Prototypes</a:t>
            </a: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71525" y="942975"/>
            <a:ext cx="7848600" cy="152400"/>
          </a:xfrm>
          <a:prstGeom prst="rect">
            <a:avLst/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11" name="Picture 18" descr="BN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6687"/>
            <a:ext cx="175185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EIC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780" y="166687"/>
            <a:ext cx="741556" cy="685800"/>
          </a:xfrm>
          <a:prstGeom prst="rect">
            <a:avLst/>
          </a:prstGeom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544726" y="3429000"/>
            <a:ext cx="3810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AEDADA"/>
                    </a:gs>
                    <a:gs pos="50000">
                      <a:srgbClr val="CCFFFF"/>
                    </a:gs>
                    <a:gs pos="100000">
                      <a:srgbClr val="AEDADA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 Narrow" pitchFamily="34" charset="0"/>
              </a:rPr>
              <a:t>Craig Woody 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 Narrow" pitchFamily="34" charset="0"/>
              </a:rPr>
              <a:t>BNL</a:t>
            </a: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2254102" y="4572000"/>
            <a:ext cx="4648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EEEEBE"/>
                    </a:gs>
                    <a:gs pos="50000">
                      <a:srgbClr val="FFFFCC"/>
                    </a:gs>
                    <a:gs pos="100000">
                      <a:srgbClr val="EEEEB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rgbClr val="CC3300"/>
                </a:solidFill>
              </a:rPr>
              <a:t>EIC Calorimeter Group Meeting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 Narrow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 smtClean="0">
                <a:solidFill>
                  <a:srgbClr val="CC3300"/>
                </a:solidFill>
              </a:rPr>
              <a:t>April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lang="en-US" sz="2000" kern="0" dirty="0" smtClean="0">
                <a:solidFill>
                  <a:srgbClr val="CC3300"/>
                </a:solidFill>
              </a:rPr>
              <a:t>17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 Narrow" pitchFamily="34" charset="0"/>
              </a:rPr>
              <a:t>, 2014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err="1" smtClean="0"/>
              <a:t>Fermilab</a:t>
            </a:r>
            <a:r>
              <a:rPr lang="en-US" sz="3200" b="1" dirty="0" smtClean="0"/>
              <a:t> Beam Test</a:t>
            </a:r>
            <a:endParaRPr lang="en-US" sz="32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84238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7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err="1" smtClean="0"/>
              <a:t>Fermilab</a:t>
            </a:r>
            <a:r>
              <a:rPr lang="en-US" sz="3200" b="1" dirty="0" smtClean="0"/>
              <a:t> Beam Test</a:t>
            </a:r>
            <a:endParaRPr lang="en-US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97693"/>
            <a:ext cx="8229600" cy="466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1143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/>
              <a:t>sPHENIX</a:t>
            </a:r>
            <a:endParaRPr lang="en-US" sz="1400" dirty="0" smtClean="0"/>
          </a:p>
          <a:p>
            <a:pPr algn="ctr"/>
            <a:r>
              <a:rPr lang="en-US" sz="1400" dirty="0" smtClean="0"/>
              <a:t>HCAL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1402838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 smtClean="0"/>
              <a:t>sPHENIX</a:t>
            </a:r>
            <a:endParaRPr lang="en-US" sz="1400" dirty="0" smtClean="0"/>
          </a:p>
          <a:p>
            <a:pPr algn="ctr"/>
            <a:r>
              <a:rPr lang="en-US" sz="1400" dirty="0" smtClean="0"/>
              <a:t>EMCAL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23857" y="567703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F8E"/>
                </a:solidFill>
              </a:rPr>
              <a:t>Test of combined EMCAL and HCAL  prototypes at </a:t>
            </a:r>
            <a:r>
              <a:rPr lang="en-US" dirty="0" err="1" smtClean="0">
                <a:solidFill>
                  <a:srgbClr val="002F8E"/>
                </a:solidFill>
              </a:rPr>
              <a:t>Fermilab</a:t>
            </a:r>
            <a:r>
              <a:rPr lang="en-US" dirty="0" smtClean="0">
                <a:solidFill>
                  <a:srgbClr val="002F8E"/>
                </a:solidFill>
              </a:rPr>
              <a:t> in Feb 2014</a:t>
            </a:r>
          </a:p>
          <a:p>
            <a:pPr algn="ctr"/>
            <a:r>
              <a:rPr lang="en-US" dirty="0">
                <a:solidFill>
                  <a:srgbClr val="002F8E"/>
                </a:solidFill>
              </a:rPr>
              <a:t> </a:t>
            </a:r>
            <a:r>
              <a:rPr lang="en-US" dirty="0" smtClean="0">
                <a:solidFill>
                  <a:srgbClr val="002F8E"/>
                </a:solidFill>
              </a:rPr>
              <a:t>(</a:t>
            </a:r>
            <a:r>
              <a:rPr lang="en-US" dirty="0" err="1" smtClean="0">
                <a:solidFill>
                  <a:srgbClr val="002F8E"/>
                </a:solidFill>
              </a:rPr>
              <a:t>sPHENIX</a:t>
            </a:r>
            <a:r>
              <a:rPr lang="en-US" dirty="0" smtClean="0">
                <a:solidFill>
                  <a:srgbClr val="002F8E"/>
                </a:solidFill>
              </a:rPr>
              <a:t>  2/5-2/25, STAR 2/26-3/18)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6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161925"/>
            <a:ext cx="8229600" cy="600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Upstream of the Calorimeters</a:t>
            </a:r>
            <a:endParaRPr lang="en-US" sz="3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382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0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13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Measurement of Electrons with </a:t>
            </a:r>
            <a:r>
              <a:rPr lang="en-US" sz="3200" b="1" dirty="0" err="1" smtClean="0"/>
              <a:t>PbGl</a:t>
            </a:r>
            <a:endParaRPr lang="en-US" sz="3200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7315200" cy="527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964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14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LED </a:t>
            </a:r>
            <a:r>
              <a:rPr lang="en-US" sz="3200" b="1" dirty="0" err="1" smtClean="0"/>
              <a:t>Pulser</a:t>
            </a:r>
            <a:r>
              <a:rPr lang="en-US" sz="3200" b="1" dirty="0" smtClean="0"/>
              <a:t> Calibration</a:t>
            </a:r>
            <a:endParaRPr lang="en-US" sz="3200" b="1" dirty="0"/>
          </a:p>
        </p:txBody>
      </p:sp>
      <p:pic>
        <p:nvPicPr>
          <p:cNvPr id="6" name="Picture 5" descr="emc_led_226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066800"/>
            <a:ext cx="4572000" cy="47478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0" y="5967046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All channels working and giving reasonable signals 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33600" y="1652954"/>
            <a:ext cx="4114800" cy="41616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2000" y="3276600"/>
            <a:ext cx="1232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7x7 Tower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A</a:t>
            </a:r>
            <a:r>
              <a:rPr lang="en-US" dirty="0" smtClean="0">
                <a:solidFill>
                  <a:srgbClr val="FF0000"/>
                </a:solidFill>
              </a:rPr>
              <a:t>rray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5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15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MIP Peak </a:t>
            </a:r>
            <a:endParaRPr lang="en-US" sz="3200" b="1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1447800"/>
            <a:ext cx="3657600" cy="397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36247"/>
            <a:ext cx="3657600" cy="400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81400" y="76200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120 </a:t>
            </a:r>
            <a:r>
              <a:rPr lang="en-US" dirty="0" err="1" smtClean="0">
                <a:solidFill>
                  <a:srgbClr val="C00000"/>
                </a:solidFill>
              </a:rPr>
              <a:t>GeV</a:t>
            </a:r>
            <a:r>
              <a:rPr lang="en-US" dirty="0" smtClean="0">
                <a:solidFill>
                  <a:srgbClr val="C00000"/>
                </a:solidFill>
              </a:rPr>
              <a:t> protons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0" y="6248400"/>
            <a:ext cx="97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Achim</a:t>
            </a:r>
            <a:r>
              <a:rPr lang="en-US" sz="1600" dirty="0" smtClean="0">
                <a:solidFill>
                  <a:srgbClr val="7030A0"/>
                </a:solidFill>
              </a:rPr>
              <a:t> F.</a:t>
            </a:r>
            <a:endParaRPr lang="en-US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16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538716" y="228600"/>
            <a:ext cx="8229600" cy="579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Calibration of Towers with Beam</a:t>
            </a:r>
            <a:endParaRPr lang="en-US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371600" y="926068"/>
            <a:ext cx="613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    Plates perpendicular to beam (90°)   120 </a:t>
            </a:r>
            <a:r>
              <a:rPr lang="en-US" dirty="0" err="1" smtClean="0">
                <a:solidFill>
                  <a:srgbClr val="003399"/>
                </a:solidFill>
              </a:rPr>
              <a:t>GeV</a:t>
            </a:r>
            <a:r>
              <a:rPr lang="en-US" dirty="0" smtClean="0">
                <a:solidFill>
                  <a:srgbClr val="003399"/>
                </a:solidFill>
              </a:rPr>
              <a:t> protons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0200" y="5991225"/>
            <a:ext cx="6205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Minimum ionizing peaks correspond to ~ 30 MeV per tower</a:t>
            </a:r>
            <a:endParaRPr lang="en-US" dirty="0">
              <a:solidFill>
                <a:srgbClr val="003399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76350"/>
            <a:ext cx="466295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01000" y="6079123"/>
            <a:ext cx="97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Achim</a:t>
            </a:r>
            <a:r>
              <a:rPr lang="en-US" sz="1600" dirty="0" smtClean="0">
                <a:solidFill>
                  <a:srgbClr val="7030A0"/>
                </a:solidFill>
              </a:rPr>
              <a:t> F.</a:t>
            </a:r>
            <a:endParaRPr lang="en-US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17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533400" y="304800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Measurement of Light Output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91493" y="1219200"/>
            <a:ext cx="432213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Light yield 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~ </a:t>
            </a:r>
            <a:r>
              <a:rPr lang="en-US" dirty="0" smtClean="0">
                <a:solidFill>
                  <a:srgbClr val="003399"/>
                </a:solidFill>
              </a:rPr>
              <a:t>100 </a:t>
            </a:r>
            <a:r>
              <a:rPr lang="en-US" dirty="0" err="1" smtClean="0">
                <a:solidFill>
                  <a:srgbClr val="003399"/>
                </a:solidFill>
              </a:rPr>
              <a:t>p.e.</a:t>
            </a:r>
            <a:r>
              <a:rPr lang="en-US" dirty="0" smtClean="0">
                <a:solidFill>
                  <a:srgbClr val="003399"/>
                </a:solidFill>
              </a:rPr>
              <a:t> on PMT</a:t>
            </a:r>
          </a:p>
          <a:p>
            <a:endParaRPr lang="en-US" sz="800" dirty="0">
              <a:solidFill>
                <a:srgbClr val="003399"/>
              </a:solidFill>
            </a:endParaRPr>
          </a:p>
          <a:p>
            <a:r>
              <a:rPr lang="en-US" dirty="0" smtClean="0">
                <a:solidFill>
                  <a:srgbClr val="003399"/>
                </a:solidFill>
              </a:rPr>
              <a:t>Energy deposit = 29 MeV </a:t>
            </a:r>
          </a:p>
          <a:p>
            <a:r>
              <a:rPr lang="en-US" dirty="0">
                <a:solidFill>
                  <a:srgbClr val="003399"/>
                </a:solidFill>
              </a:rPr>
              <a:t> </a:t>
            </a:r>
            <a:r>
              <a:rPr lang="en-US" dirty="0" smtClean="0">
                <a:solidFill>
                  <a:srgbClr val="006699"/>
                </a:solidFill>
              </a:rPr>
              <a:t>- total energy deposit from </a:t>
            </a:r>
            <a:r>
              <a:rPr lang="en-US" dirty="0" err="1" smtClean="0">
                <a:solidFill>
                  <a:srgbClr val="006699"/>
                </a:solidFill>
              </a:rPr>
              <a:t>mip</a:t>
            </a:r>
            <a:r>
              <a:rPr lang="en-US" dirty="0" smtClean="0">
                <a:solidFill>
                  <a:srgbClr val="006699"/>
                </a:solidFill>
              </a:rPr>
              <a:t> traversing perpendicular (12 layers) of one tower of absorber stack </a:t>
            </a:r>
          </a:p>
          <a:p>
            <a:endParaRPr lang="en-US" sz="800" dirty="0" smtClean="0">
              <a:solidFill>
                <a:srgbClr val="003399"/>
              </a:solidFill>
            </a:endParaRPr>
          </a:p>
          <a:p>
            <a:pPr marL="1200150" lvl="2" indent="-285750">
              <a:buFont typeface="Symbol"/>
              <a:buChar char="Þ"/>
            </a:pPr>
            <a:r>
              <a:rPr lang="en-US" dirty="0" smtClean="0">
                <a:solidFill>
                  <a:srgbClr val="003399"/>
                </a:solidFill>
                <a:sym typeface="Symbol"/>
              </a:rPr>
              <a:t>3.5 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p.e.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/MeV </a:t>
            </a:r>
          </a:p>
          <a:p>
            <a:pPr marL="1200150" lvl="2" indent="-285750">
              <a:buFont typeface="Symbol"/>
              <a:buChar char="Þ"/>
            </a:pPr>
            <a:r>
              <a:rPr lang="en-US" dirty="0" smtClean="0">
                <a:solidFill>
                  <a:srgbClr val="003399"/>
                </a:solidFill>
                <a:sym typeface="Symbol"/>
              </a:rPr>
              <a:t>3500 </a:t>
            </a:r>
            <a:r>
              <a:rPr lang="en-US" dirty="0" err="1">
                <a:solidFill>
                  <a:srgbClr val="003399"/>
                </a:solidFill>
                <a:sym typeface="Symbol"/>
              </a:rPr>
              <a:t>p.e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.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/</a:t>
            </a:r>
            <a:r>
              <a:rPr lang="en-US" dirty="0" err="1">
                <a:solidFill>
                  <a:srgbClr val="003399"/>
                </a:solidFill>
                <a:sym typeface="Symbol"/>
              </a:rPr>
              <a:t>G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eV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 </a:t>
            </a:r>
            <a:endParaRPr lang="en-US" dirty="0">
              <a:solidFill>
                <a:srgbClr val="003399"/>
              </a:solidFill>
              <a:sym typeface="Symbol"/>
            </a:endParaRPr>
          </a:p>
          <a:p>
            <a:endParaRPr lang="en-US" sz="1000" dirty="0">
              <a:solidFill>
                <a:srgbClr val="003399"/>
              </a:solidFill>
              <a:sym typeface="Symbol"/>
            </a:endParaRPr>
          </a:p>
          <a:p>
            <a:r>
              <a:rPr lang="en-US" dirty="0" smtClean="0">
                <a:solidFill>
                  <a:srgbClr val="003399"/>
                </a:solidFill>
                <a:sym typeface="Symbol"/>
              </a:rPr>
              <a:t>Assume 90% light collection</a:t>
            </a:r>
          </a:p>
          <a:p>
            <a:pPr marL="742950" lvl="1" indent="-285750">
              <a:buFont typeface="Symbol"/>
              <a:buChar char="Þ"/>
            </a:pPr>
            <a:r>
              <a:rPr lang="en-US" dirty="0" smtClean="0">
                <a:solidFill>
                  <a:srgbClr val="003399"/>
                </a:solidFill>
                <a:sym typeface="Symbol"/>
              </a:rPr>
              <a:t>3900 </a:t>
            </a:r>
            <a:r>
              <a:rPr lang="en-US" dirty="0" err="1">
                <a:solidFill>
                  <a:srgbClr val="003399"/>
                </a:solidFill>
                <a:sym typeface="Symbol"/>
              </a:rPr>
              <a:t>p.e.</a:t>
            </a:r>
            <a:r>
              <a:rPr lang="en-US" dirty="0">
                <a:solidFill>
                  <a:srgbClr val="003399"/>
                </a:solidFill>
                <a:sym typeface="Symbol"/>
              </a:rPr>
              <a:t>/</a:t>
            </a:r>
            <a:r>
              <a:rPr lang="en-US" dirty="0" err="1">
                <a:solidFill>
                  <a:srgbClr val="003399"/>
                </a:solidFill>
                <a:sym typeface="Symbol"/>
              </a:rPr>
              <a:t>GeV</a:t>
            </a:r>
            <a:r>
              <a:rPr lang="en-US" dirty="0">
                <a:solidFill>
                  <a:srgbClr val="003399"/>
                </a:solidFill>
                <a:sym typeface="Symbol"/>
              </a:rPr>
              <a:t> in 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calorimeter</a:t>
            </a:r>
          </a:p>
          <a:p>
            <a:endParaRPr lang="en-US" dirty="0" smtClean="0">
              <a:solidFill>
                <a:srgbClr val="003399"/>
              </a:solidFill>
              <a:sym typeface="Symbol"/>
            </a:endParaRPr>
          </a:p>
          <a:p>
            <a:r>
              <a:rPr lang="en-US" dirty="0" smtClean="0">
                <a:solidFill>
                  <a:srgbClr val="003399"/>
                </a:solidFill>
                <a:sym typeface="Symbol"/>
              </a:rPr>
              <a:t>Light collection efficiency of 4.7% from cavities  ~ 180 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p.e.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/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GeV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 with </a:t>
            </a:r>
            <a:r>
              <a:rPr lang="en-US" dirty="0" err="1" smtClean="0">
                <a:solidFill>
                  <a:srgbClr val="003399"/>
                </a:solidFill>
                <a:sym typeface="Symbol"/>
              </a:rPr>
              <a:t>SiPM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 (assuming PDE</a:t>
            </a:r>
            <a:r>
              <a:rPr lang="en-US" baseline="-25000" dirty="0" smtClean="0">
                <a:solidFill>
                  <a:srgbClr val="003399"/>
                </a:solidFill>
                <a:sym typeface="Symbol"/>
              </a:rPr>
              <a:t>SiPM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   QE</a:t>
            </a:r>
            <a:r>
              <a:rPr lang="en-US" baseline="-25000" dirty="0" smtClean="0">
                <a:solidFill>
                  <a:srgbClr val="003399"/>
                </a:solidFill>
                <a:sym typeface="Symbol"/>
              </a:rPr>
              <a:t>PMT</a:t>
            </a:r>
            <a:r>
              <a:rPr lang="en-US" dirty="0" smtClean="0">
                <a:solidFill>
                  <a:srgbClr val="003399"/>
                </a:solidFill>
                <a:sym typeface="Symbol"/>
              </a:rPr>
              <a:t>)</a:t>
            </a:r>
          </a:p>
          <a:p>
            <a:endParaRPr lang="en-US" dirty="0">
              <a:solidFill>
                <a:srgbClr val="003399"/>
              </a:solidFill>
              <a:sym typeface="Symbol"/>
            </a:endParaRPr>
          </a:p>
          <a:p>
            <a:r>
              <a:rPr lang="en-US" sz="2000" dirty="0" smtClean="0">
                <a:solidFill>
                  <a:srgbClr val="C00000"/>
                </a:solidFill>
                <a:sym typeface="Symbol"/>
              </a:rPr>
              <a:t>    ~ 7.5% contribution to energy</a:t>
            </a:r>
          </a:p>
          <a:p>
            <a:pPr marL="285750" indent="-285750">
              <a:buFont typeface="Symbol"/>
              <a:buChar char=" "/>
            </a:pPr>
            <a:r>
              <a:rPr lang="en-US" sz="2000" dirty="0">
                <a:solidFill>
                  <a:srgbClr val="C00000"/>
                </a:solidFill>
                <a:sym typeface="Symbol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sym typeface="Symbol"/>
              </a:rPr>
              <a:t>   resolution from photon statistics</a:t>
            </a:r>
            <a:endParaRPr lang="en-US" sz="2000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4114800" cy="253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240" y="4000500"/>
            <a:ext cx="42445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PMT coupled directly onto one tower module of absorber stack (12 layers)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2060"/>
                </a:solidFill>
              </a:rPr>
              <a:t>B</a:t>
            </a:r>
            <a:r>
              <a:rPr lang="en-US" sz="1600" dirty="0" smtClean="0">
                <a:solidFill>
                  <a:srgbClr val="002060"/>
                </a:solidFill>
              </a:rPr>
              <a:t>eam (120 </a:t>
            </a:r>
            <a:r>
              <a:rPr lang="en-US" sz="1600" dirty="0" err="1" smtClean="0">
                <a:solidFill>
                  <a:srgbClr val="002060"/>
                </a:solidFill>
              </a:rPr>
              <a:t>GeV</a:t>
            </a:r>
            <a:r>
              <a:rPr lang="en-US" sz="1600" dirty="0" smtClean="0">
                <a:solidFill>
                  <a:srgbClr val="002060"/>
                </a:solidFill>
              </a:rPr>
              <a:t> p) traverses tower perpendicular to plates (E</a:t>
            </a:r>
            <a:r>
              <a:rPr lang="en-US" sz="1600" baseline="-25000" dirty="0" smtClean="0">
                <a:solidFill>
                  <a:srgbClr val="002060"/>
                </a:solidFill>
              </a:rPr>
              <a:t>dep</a:t>
            </a:r>
            <a:r>
              <a:rPr lang="en-US" sz="1600" dirty="0" smtClean="0">
                <a:solidFill>
                  <a:srgbClr val="002060"/>
                </a:solidFill>
              </a:rPr>
              <a:t> = 29 MeV)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2060"/>
                </a:solidFill>
              </a:rPr>
              <a:t>Light yield measured in three positions across tower module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31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18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533400" y="1984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Tower Readout with </a:t>
            </a:r>
            <a:r>
              <a:rPr lang="en-US" sz="3200" b="1" dirty="0" err="1" smtClean="0"/>
              <a:t>SiPMs</a:t>
            </a:r>
            <a:endParaRPr lang="en-US" sz="32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3657600" cy="342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629401"/>
            <a:ext cx="5486400" cy="369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5800" y="461224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3399"/>
                </a:solidFill>
              </a:rPr>
              <a:t>MIPs in single towers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483" y="1841909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3399"/>
                </a:solidFill>
              </a:rPr>
              <a:t>Test with 3 central rows of towers with 2 </a:t>
            </a:r>
            <a:r>
              <a:rPr lang="en-US" dirty="0" err="1" smtClean="0">
                <a:solidFill>
                  <a:srgbClr val="003399"/>
                </a:solidFill>
              </a:rPr>
              <a:t>SiPM</a:t>
            </a:r>
            <a:r>
              <a:rPr lang="en-US" dirty="0" smtClean="0">
                <a:solidFill>
                  <a:srgbClr val="003399"/>
                </a:solidFill>
              </a:rPr>
              <a:t> readout</a:t>
            </a:r>
            <a:endParaRPr lang="en-US" dirty="0">
              <a:solidFill>
                <a:srgbClr val="003399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34400" y="3200400"/>
            <a:ext cx="228600" cy="2286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267199" y="3732443"/>
            <a:ext cx="872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2 </a:t>
            </a:r>
            <a:r>
              <a:rPr lang="en-US" sz="1400" b="1" dirty="0" err="1" smtClean="0">
                <a:solidFill>
                  <a:srgbClr val="FF0000"/>
                </a:solidFill>
              </a:rPr>
              <a:t>SiPMs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8" name="Left Brace 7"/>
          <p:cNvSpPr/>
          <p:nvPr/>
        </p:nvSpPr>
        <p:spPr>
          <a:xfrm>
            <a:off x="5181600" y="3429000"/>
            <a:ext cx="45719" cy="91466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5181600" y="4648200"/>
            <a:ext cx="45719" cy="609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332431" y="4797623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1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</a:rPr>
              <a:t>SiPM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21230" y="3152001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</a:rPr>
              <a:t>x2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2590800"/>
            <a:ext cx="3810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Horizontal scan of with MIPs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6052847"/>
            <a:ext cx="1219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J.Haggerty</a:t>
            </a:r>
            <a:endParaRPr lang="en-US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8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19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7318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Transverse Position Dependence</a:t>
            </a:r>
            <a:endParaRPr lang="en-US" sz="3200" b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"/>
          <a:stretch/>
        </p:blipFill>
        <p:spPr bwMode="auto">
          <a:xfrm>
            <a:off x="685800" y="2163238"/>
            <a:ext cx="3657600" cy="385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9"/>
          <a:stretch/>
        </p:blipFill>
        <p:spPr bwMode="auto">
          <a:xfrm>
            <a:off x="4572000" y="2163238"/>
            <a:ext cx="3657600" cy="384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84020" y="1154668"/>
            <a:ext cx="558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Using </a:t>
            </a:r>
            <a:r>
              <a:rPr lang="en-US" dirty="0" err="1" smtClean="0">
                <a:solidFill>
                  <a:srgbClr val="C00000"/>
                </a:solidFill>
              </a:rPr>
              <a:t>hodoscope</a:t>
            </a:r>
            <a:r>
              <a:rPr lang="en-US" dirty="0" smtClean="0">
                <a:solidFill>
                  <a:srgbClr val="C00000"/>
                </a:solidFill>
              </a:rPr>
              <a:t> (8 slats x 5 mm) – 8 </a:t>
            </a:r>
            <a:r>
              <a:rPr lang="en-US" dirty="0" err="1" smtClean="0">
                <a:solidFill>
                  <a:srgbClr val="C00000"/>
                </a:solidFill>
              </a:rPr>
              <a:t>GeV</a:t>
            </a:r>
            <a:r>
              <a:rPr lang="en-US" dirty="0" smtClean="0">
                <a:solidFill>
                  <a:srgbClr val="C00000"/>
                </a:solidFill>
              </a:rPr>
              <a:t> electrons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1363" y="1826172"/>
            <a:ext cx="1501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Single Tower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1793906"/>
            <a:ext cx="1770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3x3 Tower Sum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0" y="6248400"/>
            <a:ext cx="97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Achim</a:t>
            </a:r>
            <a:r>
              <a:rPr lang="en-US" sz="1600" dirty="0" smtClean="0">
                <a:solidFill>
                  <a:srgbClr val="7030A0"/>
                </a:solidFill>
              </a:rPr>
              <a:t> F.</a:t>
            </a: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86620" y="2971800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~ 5%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8261604" y="2895600"/>
            <a:ext cx="45719" cy="533400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40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619" y="228600"/>
            <a:ext cx="8229600" cy="53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EMCAL Tilted Plate Configuration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6281455"/>
            <a:ext cx="10374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A.Kiselev</a:t>
            </a: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98083" y="1205023"/>
            <a:ext cx="4515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Energy Resolution vs Tilt  Angle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0389" y="1681343"/>
            <a:ext cx="6386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C00000"/>
                </a:solidFill>
              </a:rPr>
              <a:t>1mm W + 1mm Fiber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3400" y="755832"/>
            <a:ext cx="82296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C00000"/>
                </a:solidFill>
              </a:rPr>
              <a:t>Monte Carlo Simulation (Flat plates - No Accordion)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388" y="2209800"/>
            <a:ext cx="61683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20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Longitudinal Position Dependence</a:t>
            </a:r>
            <a:endParaRPr lang="en-US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955228" y="914399"/>
            <a:ext cx="5463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5 different calorimeter positions along fiber direction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120 </a:t>
            </a:r>
            <a:r>
              <a:rPr lang="en-US" dirty="0" err="1" smtClean="0">
                <a:solidFill>
                  <a:srgbClr val="C00000"/>
                </a:solidFill>
              </a:rPr>
              <a:t>GeV</a:t>
            </a:r>
            <a:r>
              <a:rPr lang="en-US" dirty="0" smtClean="0">
                <a:solidFill>
                  <a:srgbClr val="C00000"/>
                </a:solidFill>
              </a:rPr>
              <a:t> protons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6248400"/>
            <a:ext cx="97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Achim</a:t>
            </a:r>
            <a:r>
              <a:rPr lang="en-US" sz="1600" dirty="0" smtClean="0">
                <a:solidFill>
                  <a:srgbClr val="7030A0"/>
                </a:solidFill>
              </a:rPr>
              <a:t> F.</a:t>
            </a:r>
            <a:endParaRPr lang="en-US" sz="1600" dirty="0">
              <a:solidFill>
                <a:srgbClr val="7030A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9"/>
          <a:stretch/>
        </p:blipFill>
        <p:spPr>
          <a:xfrm>
            <a:off x="466318" y="2008114"/>
            <a:ext cx="4236370" cy="317348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1600200" y="5257800"/>
            <a:ext cx="2133600" cy="790168"/>
            <a:chOff x="1600200" y="5486400"/>
            <a:chExt cx="2133600" cy="790168"/>
          </a:xfrm>
        </p:grpSpPr>
        <p:cxnSp>
          <p:nvCxnSpPr>
            <p:cNvPr id="12" name="Straight Arrow Connector 11"/>
            <p:cNvCxnSpPr/>
            <p:nvPr/>
          </p:nvCxnSpPr>
          <p:spPr>
            <a:xfrm flipV="1">
              <a:off x="2057400" y="5486400"/>
              <a:ext cx="0" cy="29494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2590800" y="5486400"/>
              <a:ext cx="0" cy="29494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3733800" y="5486400"/>
              <a:ext cx="0" cy="29494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3124200" y="5486400"/>
              <a:ext cx="0" cy="29494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V="1">
              <a:off x="1600200" y="5496255"/>
              <a:ext cx="0" cy="29494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1879823" y="5907236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>
                  <a:solidFill>
                    <a:srgbClr val="FF0000"/>
                  </a:solidFill>
                  <a:latin typeface="Symbol" pitchFamily="18" charset="2"/>
                </a:rPr>
                <a:t>D</a:t>
              </a:r>
              <a:r>
                <a:rPr lang="en-US" dirty="0" err="1">
                  <a:solidFill>
                    <a:srgbClr val="FF0000"/>
                  </a:solidFill>
                </a:rPr>
                <a:t>y</a:t>
              </a:r>
              <a:r>
                <a:rPr lang="en-US" dirty="0">
                  <a:solidFill>
                    <a:srgbClr val="FF0000"/>
                  </a:solidFill>
                </a:rPr>
                <a:t> = 23 mm</a:t>
              </a:r>
            </a:p>
          </p:txBody>
        </p: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76400"/>
            <a:ext cx="3657600" cy="377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8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21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Energy Resolution</a:t>
            </a:r>
            <a:endParaRPr lang="en-US" sz="3200" b="1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3657600" cy="261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3771900"/>
            <a:ext cx="3657600" cy="261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33800"/>
            <a:ext cx="3657600" cy="264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2800" y="1223486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90°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0400" y="4114800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0°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67600" y="4038600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0°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403521"/>
            <a:ext cx="971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7030A0"/>
                </a:solidFill>
              </a:rPr>
              <a:t>Achim</a:t>
            </a:r>
            <a:r>
              <a:rPr lang="en-US" sz="1600" dirty="0" smtClean="0">
                <a:solidFill>
                  <a:srgbClr val="7030A0"/>
                </a:solidFill>
              </a:rPr>
              <a:t> F.</a:t>
            </a: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3890" y="1295400"/>
            <a:ext cx="37753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Expected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Resolution: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</a:rPr>
              <a:t>Sampling: ~ 15% /√E </a:t>
            </a:r>
            <a:endParaRPr lang="en-US" dirty="0">
              <a:solidFill>
                <a:srgbClr val="C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err="1" smtClean="0">
                <a:solidFill>
                  <a:srgbClr val="C00000"/>
                </a:solidFill>
              </a:rPr>
              <a:t>Photostatistics</a:t>
            </a:r>
            <a:r>
              <a:rPr lang="en-US" dirty="0" smtClean="0">
                <a:solidFill>
                  <a:srgbClr val="C00000"/>
                </a:solidFill>
              </a:rPr>
              <a:t>: ~ 7.5%/</a:t>
            </a:r>
            <a:r>
              <a:rPr lang="en-US" dirty="0">
                <a:solidFill>
                  <a:srgbClr val="C00000"/>
                </a:solidFill>
              </a:rPr>
              <a:t>√E </a:t>
            </a:r>
            <a:endParaRPr lang="en-US" dirty="0" smtClean="0">
              <a:solidFill>
                <a:srgbClr val="C0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</a:rPr>
              <a:t>Constant (</a:t>
            </a:r>
            <a:r>
              <a:rPr lang="en-US" dirty="0" err="1" smtClean="0">
                <a:solidFill>
                  <a:srgbClr val="C00000"/>
                </a:solidFill>
              </a:rPr>
              <a:t>nonuniformities</a:t>
            </a:r>
            <a:r>
              <a:rPr lang="en-US" dirty="0" smtClean="0">
                <a:solidFill>
                  <a:srgbClr val="C00000"/>
                </a:solidFill>
              </a:rPr>
              <a:t>) ~ 5%</a:t>
            </a:r>
          </a:p>
          <a:p>
            <a:endParaRPr lang="en-US" sz="1000" dirty="0" smtClean="0">
              <a:solidFill>
                <a:srgbClr val="C00000"/>
              </a:solidFill>
            </a:endParaRPr>
          </a:p>
          <a:p>
            <a:pPr algn="ctr"/>
            <a:r>
              <a:rPr lang="en-US" b="1" dirty="0" smtClean="0">
                <a:solidFill>
                  <a:srgbClr val="C00000"/>
                </a:solidFill>
              </a:rPr>
              <a:t>Combined: ~ 17%/√</a:t>
            </a:r>
            <a:r>
              <a:rPr lang="en-US" b="1" dirty="0">
                <a:solidFill>
                  <a:srgbClr val="C00000"/>
                </a:solidFill>
              </a:rPr>
              <a:t>E </a:t>
            </a:r>
            <a:r>
              <a:rPr lang="en-US" b="1" dirty="0" smtClean="0">
                <a:solidFill>
                  <a:srgbClr val="C00000"/>
                </a:solidFill>
                <a:sym typeface="Symbol"/>
              </a:rPr>
              <a:t> 5%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74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22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Further Corrections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85952" y="1676400"/>
            <a:ext cx="377699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/>
                </a:solidFill>
              </a:rPr>
              <a:t>Temperature variation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/>
                </a:solidFill>
              </a:rPr>
              <a:t>Better gain 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3"/>
                </a:solidFill>
              </a:rPr>
              <a:t>Other non-uniformities ?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1"/>
                </a:solidFill>
              </a:rPr>
              <a:t>Light output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1"/>
                </a:solidFill>
              </a:rPr>
              <a:t>Light collection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solidFill>
                  <a:schemeClr val="accent1"/>
                </a:solidFill>
              </a:rPr>
              <a:t>A</a:t>
            </a:r>
            <a:r>
              <a:rPr lang="en-US" sz="2400" dirty="0" smtClean="0">
                <a:solidFill>
                  <a:schemeClr val="accent1"/>
                </a:solidFill>
              </a:rPr>
              <a:t>bsorber stack</a:t>
            </a:r>
          </a:p>
          <a:p>
            <a:pPr marL="800100" lvl="1" indent="-342900">
              <a:buFont typeface="Wingdings" pitchFamily="2" charset="2"/>
              <a:buChar char="§"/>
            </a:pP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 smtClean="0">
                <a:solidFill>
                  <a:schemeClr val="accent1"/>
                </a:solidFill>
              </a:rPr>
              <a:t>???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3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42043"/>
            <a:ext cx="3657600" cy="260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2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23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83476" y="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HCAL Status and Test Beam Results</a:t>
            </a:r>
            <a:endParaRPr lang="en-US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72510"/>
            <a:ext cx="41652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6"/>
          <a:stretch/>
        </p:blipFill>
        <p:spPr bwMode="auto">
          <a:xfrm>
            <a:off x="304800" y="3675993"/>
            <a:ext cx="36847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68" y="3675993"/>
            <a:ext cx="3453834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02062" y="3080266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E.Kistenev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54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24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0150" y="1524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Calibration with Cosmic Rays</a:t>
            </a:r>
            <a:endParaRPr lang="en-US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8147824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67400" y="6216134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E.Kistenev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5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25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57200" y="198438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Raw Data </a:t>
            </a:r>
            <a:r>
              <a:rPr lang="en-US" b="1" dirty="0"/>
              <a:t>B</a:t>
            </a:r>
            <a:r>
              <a:rPr lang="en-US" b="1" dirty="0" smtClean="0"/>
              <a:t>efore </a:t>
            </a:r>
            <a:r>
              <a:rPr lang="en-US" b="1" dirty="0"/>
              <a:t>A</a:t>
            </a:r>
            <a:r>
              <a:rPr lang="en-US" b="1" dirty="0" smtClean="0"/>
              <a:t>ny Corrections</a:t>
            </a:r>
            <a:endParaRPr lang="en-US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7" y="1066800"/>
            <a:ext cx="7955646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200" y="5943600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E.Kistenev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0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26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 noGrp="1"/>
          </p:cNvSpPr>
          <p:nvPr>
            <p:ph type="title"/>
          </p:nvPr>
        </p:nvSpPr>
        <p:spPr>
          <a:xfrm>
            <a:off x="499241" y="152400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Energy Resolution</a:t>
            </a:r>
            <a:endParaRPr lang="en-US" b="1" dirty="0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45920"/>
            <a:ext cx="4712767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03324" y="1461254"/>
            <a:ext cx="199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Very Preliminary !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76234" y="5943600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E.Kistenev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94589"/>
            <a:ext cx="47053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905134" y="1048258"/>
            <a:ext cx="3472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Monte Carlo  Simulation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512823" y="1048258"/>
            <a:ext cx="2373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Test Beam Data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416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296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Absorber Stack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3014" y="5083314"/>
            <a:ext cx="47279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2F8E"/>
                </a:solidFill>
              </a:rPr>
              <a:t>S</a:t>
            </a:r>
            <a:r>
              <a:rPr lang="en-US" dirty="0" smtClean="0">
                <a:solidFill>
                  <a:srgbClr val="002F8E"/>
                </a:solidFill>
              </a:rPr>
              <a:t>tack of 7 tower modules (not yet glued) </a:t>
            </a:r>
          </a:p>
          <a:p>
            <a:endParaRPr lang="en-US" sz="400" dirty="0" smtClean="0">
              <a:solidFill>
                <a:srgbClr val="002F8E"/>
              </a:solidFill>
            </a:endParaRPr>
          </a:p>
          <a:p>
            <a:r>
              <a:rPr lang="en-US" dirty="0" smtClean="0">
                <a:solidFill>
                  <a:srgbClr val="002F8E"/>
                </a:solidFill>
              </a:rPr>
              <a:t>Readout has 7x7 optically separated towers  </a:t>
            </a:r>
          </a:p>
        </p:txBody>
      </p:sp>
      <p:pic>
        <p:nvPicPr>
          <p:cNvPr id="9" name="Picture 4" descr="11212013 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93800"/>
            <a:ext cx="3886200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019300" y="5816025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333333"/>
                </a:solidFill>
              </a:rPr>
              <a:t>X</a:t>
            </a:r>
            <a:r>
              <a:rPr lang="en-US" sz="1600" baseline="-25000" dirty="0" smtClean="0">
                <a:solidFill>
                  <a:srgbClr val="333333"/>
                </a:solidFill>
              </a:rPr>
              <a:t>0</a:t>
            </a:r>
            <a:r>
              <a:rPr lang="en-US" sz="1600" dirty="0" smtClean="0">
                <a:solidFill>
                  <a:srgbClr val="333333"/>
                </a:solidFill>
              </a:rPr>
              <a:t>  </a:t>
            </a:r>
            <a:r>
              <a:rPr lang="en-US" sz="1600" dirty="0">
                <a:solidFill>
                  <a:srgbClr val="333333"/>
                </a:solidFill>
              </a:rPr>
              <a:t>~</a:t>
            </a:r>
            <a:r>
              <a:rPr lang="en-US" sz="1600" dirty="0" smtClean="0">
                <a:solidFill>
                  <a:srgbClr val="333333"/>
                </a:solidFill>
              </a:rPr>
              <a:t> </a:t>
            </a:r>
            <a:r>
              <a:rPr lang="en-US" sz="1600" dirty="0">
                <a:solidFill>
                  <a:srgbClr val="333333"/>
                </a:solidFill>
              </a:rPr>
              <a:t>7</a:t>
            </a:r>
            <a:r>
              <a:rPr lang="en-US" sz="1600" dirty="0" smtClean="0">
                <a:solidFill>
                  <a:srgbClr val="333333"/>
                </a:solidFill>
              </a:rPr>
              <a:t> mm   </a:t>
            </a:r>
          </a:p>
          <a:p>
            <a:r>
              <a:rPr lang="en-US" sz="1600" dirty="0" smtClean="0">
                <a:solidFill>
                  <a:srgbClr val="333333"/>
                </a:solidFill>
              </a:rPr>
              <a:t>R</a:t>
            </a:r>
            <a:r>
              <a:rPr lang="en-US" sz="1600" baseline="-25000" dirty="0" smtClean="0">
                <a:solidFill>
                  <a:srgbClr val="333333"/>
                </a:solidFill>
              </a:rPr>
              <a:t>M</a:t>
            </a:r>
            <a:r>
              <a:rPr lang="en-US" sz="1600" dirty="0" smtClean="0">
                <a:solidFill>
                  <a:srgbClr val="333333"/>
                </a:solidFill>
              </a:rPr>
              <a:t> ~ 2 cm </a:t>
            </a:r>
          </a:p>
        </p:txBody>
      </p:sp>
      <p:pic>
        <p:nvPicPr>
          <p:cNvPr id="18" name="Picture 7" descr="IMG_222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335" t="13214" r="31210" b="675"/>
          <a:stretch/>
        </p:blipFill>
        <p:spPr bwMode="auto">
          <a:xfrm>
            <a:off x="3124200" y="1219200"/>
            <a:ext cx="550659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733800"/>
            <a:ext cx="2747493" cy="1828800"/>
          </a:xfrm>
          <a:prstGeom prst="rect">
            <a:avLst/>
          </a:prstGeom>
        </p:spPr>
      </p:pic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5181600" y="5638800"/>
            <a:ext cx="350520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1400" kern="0" dirty="0" smtClean="0">
                <a:solidFill>
                  <a:srgbClr val="000000"/>
                </a:solidFill>
              </a:rPr>
              <a:t>Readout end </a:t>
            </a:r>
            <a:r>
              <a:rPr lang="en-US" altLang="en-US" sz="1400" kern="0" dirty="0">
                <a:solidFill>
                  <a:srgbClr val="000000"/>
                </a:solidFill>
              </a:rPr>
              <a:t>o</a:t>
            </a:r>
            <a:r>
              <a:rPr lang="en-US" altLang="en-US" sz="1400" kern="0" dirty="0" smtClean="0">
                <a:solidFill>
                  <a:srgbClr val="000000"/>
                </a:solidFill>
              </a:rPr>
              <a:t>f module is potted with white reflecting epoxy. Other end is covered with 3M ESR reflector</a:t>
            </a:r>
            <a:endParaRPr kumimoji="0" lang="en-US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3140" y="804446"/>
            <a:ext cx="3058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Looking through absorber stack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7800" y="804446"/>
            <a:ext cx="3049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Readout end of  absorber stack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4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4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76200"/>
            <a:ext cx="8229600" cy="579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2800" b="1" dirty="0" smtClean="0"/>
              <a:t>Light Collection Cavities</a:t>
            </a:r>
            <a:endParaRPr lang="en-US" sz="28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54200"/>
            <a:ext cx="3657600" cy="2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IMG_22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98320"/>
            <a:ext cx="3407730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495800" y="389638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Seven rows of seven cavities mounted to a frame and readout boards are connected at the back</a:t>
            </a:r>
          </a:p>
        </p:txBody>
      </p:sp>
      <p:pic>
        <p:nvPicPr>
          <p:cNvPr id="12" name="Picture 8" descr="IMG_22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572000"/>
            <a:ext cx="1914556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IMG_22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20" y="4343400"/>
            <a:ext cx="274048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12052013 0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0"/>
            <a:ext cx="243734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9931" y="1117025"/>
            <a:ext cx="8174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Many prototypes were tested to determine the placement of the SiPM in order to optimize light collection efficiency and uniformity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5000" y="657105"/>
            <a:ext cx="556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Assumed one SiPM per cavity to minimize cost</a:t>
            </a:r>
          </a:p>
        </p:txBody>
      </p:sp>
    </p:spTree>
    <p:extLst>
      <p:ext uri="{BB962C8B-B14F-4D97-AF65-F5344CB8AC3E}">
        <p14:creationId xmlns:p14="http://schemas.microsoft.com/office/powerpoint/2010/main" val="404325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558ED5"/>
                </a:solidFill>
              </a:rPr>
              <a:t>C.Woody, EIC Calorimeter Meeting,  4/17/14</a:t>
            </a:r>
            <a:endParaRPr lang="en-US" dirty="0">
              <a:solidFill>
                <a:srgbClr val="558ED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334962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Light Collection Efficiency and Uniformity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696200" y="6194394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7030A0"/>
                </a:solidFill>
              </a:rPr>
              <a:t>S. Stoll</a:t>
            </a:r>
            <a:endParaRPr lang="en-US" sz="1600" dirty="0">
              <a:solidFill>
                <a:srgbClr val="7030A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04800" y="1447800"/>
            <a:ext cx="2819400" cy="3505200"/>
            <a:chOff x="304800" y="1447800"/>
            <a:chExt cx="2819400" cy="3505200"/>
          </a:xfrm>
        </p:grpSpPr>
        <p:sp>
          <p:nvSpPr>
            <p:cNvPr id="9" name="TextBox 8"/>
            <p:cNvSpPr txBox="1"/>
            <p:nvPr/>
          </p:nvSpPr>
          <p:spPr>
            <a:xfrm>
              <a:off x="304800" y="4122003"/>
              <a:ext cx="2556084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SiPM entered on dome</a:t>
              </a:r>
            </a:p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Average efficiency = 4.6%</a:t>
              </a:r>
            </a:p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Max/Min ratio = 2.2</a:t>
              </a:r>
              <a:endParaRPr lang="en-US" sz="1600" dirty="0">
                <a:solidFill>
                  <a:srgbClr val="002F8E"/>
                </a:solidFill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8602830"/>
                </p:ext>
              </p:extLst>
            </p:nvPr>
          </p:nvGraphicFramePr>
          <p:xfrm>
            <a:off x="309562" y="1447800"/>
            <a:ext cx="2814638" cy="2493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6" name="SPW 8.0 Graph" r:id="rId3" imgW="6655918" imgH="5799125" progId="SigmaPlotGraphicObject.7">
                    <p:embed/>
                  </p:oleObj>
                </mc:Choice>
                <mc:Fallback>
                  <p:oleObj name="SPW 8.0 Graph" r:id="rId3" imgW="6655918" imgH="5799125" progId="SigmaPlotGraphicObject.7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9562" y="1447800"/>
                          <a:ext cx="2814638" cy="2493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Group 14"/>
          <p:cNvGrpSpPr/>
          <p:nvPr/>
        </p:nvGrpSpPr>
        <p:grpSpPr>
          <a:xfrm>
            <a:off x="3276600" y="1455003"/>
            <a:ext cx="2814637" cy="3497997"/>
            <a:chOff x="3276600" y="1143000"/>
            <a:chExt cx="2814637" cy="3497997"/>
          </a:xfrm>
        </p:grpSpPr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68327751"/>
                </p:ext>
              </p:extLst>
            </p:nvPr>
          </p:nvGraphicFramePr>
          <p:xfrm>
            <a:off x="3276600" y="1143000"/>
            <a:ext cx="2814637" cy="2505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7" name="SPW 8.0 Graph" r:id="rId5" imgW="6665976" imgH="5846674" progId="SigmaPlotGraphicObject.7">
                    <p:embed/>
                  </p:oleObj>
                </mc:Choice>
                <mc:Fallback>
                  <p:oleObj name="SPW 8.0 Graph" r:id="rId5" imgW="6665976" imgH="5846674" progId="SigmaPlotGraphicObject.7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6600" y="1143000"/>
                          <a:ext cx="2814637" cy="2505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3276600" y="3810000"/>
              <a:ext cx="2556084" cy="8309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20° from center</a:t>
              </a:r>
            </a:p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Average efficiency = 4.7%</a:t>
              </a:r>
            </a:p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Max/Min ratio = 1.7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30716" y="1447800"/>
            <a:ext cx="2860884" cy="3505200"/>
            <a:chOff x="6130716" y="1143000"/>
            <a:chExt cx="2860884" cy="3505200"/>
          </a:xfrm>
        </p:grpSpPr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84054425"/>
                </p:ext>
              </p:extLst>
            </p:nvPr>
          </p:nvGraphicFramePr>
          <p:xfrm>
            <a:off x="6175375" y="1143000"/>
            <a:ext cx="2816225" cy="2493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98" name="SPW 8.0 Graph" r:id="rId7" imgW="6655918" imgH="5799125" progId="SigmaPlotGraphicObject.7">
                    <p:embed/>
                  </p:oleObj>
                </mc:Choice>
                <mc:Fallback>
                  <p:oleObj name="SPW 8.0 Graph" r:id="rId7" imgW="6655918" imgH="5799125" progId="SigmaPlotGraphicObject.7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75375" y="1143000"/>
                          <a:ext cx="2816225" cy="2493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6130716" y="3817203"/>
              <a:ext cx="2556084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45° from center</a:t>
              </a:r>
            </a:p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Average efficiency = 4.2%</a:t>
              </a:r>
            </a:p>
            <a:p>
              <a:pPr algn="ctr"/>
              <a:r>
                <a:rPr lang="en-US" sz="1600" dirty="0" smtClean="0">
                  <a:solidFill>
                    <a:srgbClr val="002F8E"/>
                  </a:solidFill>
                </a:rPr>
                <a:t>Max/Min ratio = 1.6</a:t>
              </a:r>
              <a:endParaRPr lang="en-US" sz="1600" dirty="0">
                <a:solidFill>
                  <a:srgbClr val="002F8E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295400" y="5562600"/>
            <a:ext cx="6705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Area ratio (3x3 mm</a:t>
            </a:r>
            <a:r>
              <a:rPr lang="en-US" sz="2000" baseline="30000" dirty="0" smtClean="0">
                <a:solidFill>
                  <a:srgbClr val="C00000"/>
                </a:solidFill>
              </a:rPr>
              <a:t>2</a:t>
            </a:r>
            <a:r>
              <a:rPr lang="en-US" sz="2000" dirty="0" smtClean="0">
                <a:solidFill>
                  <a:srgbClr val="C00000"/>
                </a:solidFill>
              </a:rPr>
              <a:t> SiPM to 25x27 mm</a:t>
            </a:r>
            <a:r>
              <a:rPr lang="en-US" sz="2000" baseline="30000" dirty="0" smtClean="0">
                <a:solidFill>
                  <a:srgbClr val="C00000"/>
                </a:solidFill>
              </a:rPr>
              <a:t>2</a:t>
            </a:r>
            <a:r>
              <a:rPr lang="en-US" sz="2000" dirty="0" smtClean="0">
                <a:solidFill>
                  <a:srgbClr val="C00000"/>
                </a:solidFill>
              </a:rPr>
              <a:t> cavity) = 1.3%</a:t>
            </a:r>
          </a:p>
        </p:txBody>
      </p:sp>
    </p:spTree>
    <p:extLst>
      <p:ext uri="{BB962C8B-B14F-4D97-AF65-F5344CB8AC3E}">
        <p14:creationId xmlns:p14="http://schemas.microsoft.com/office/powerpoint/2010/main" val="89446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LED Calibration System</a:t>
            </a:r>
            <a:endParaRPr lang="en-US" sz="32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75" y="3052762"/>
            <a:ext cx="297180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272" y="2895600"/>
            <a:ext cx="3903663" cy="292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90975" y="5491162"/>
            <a:ext cx="31957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Splitter fixture for testing uniformity</a:t>
            </a:r>
            <a:r>
              <a:rPr kumimoji="0" lang="en-US" altLang="en-US" sz="1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 and </a:t>
            </a: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efficiency of 1x7 splitters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953000" y="5883275"/>
            <a:ext cx="33778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1x7 splitter for distribution of calibration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light to light collection cells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47929" y="1066800"/>
            <a:ext cx="5719671" cy="1727530"/>
            <a:chOff x="2667000" y="1156401"/>
            <a:chExt cx="5719671" cy="1727530"/>
          </a:xfrm>
        </p:grpSpPr>
        <p:sp>
          <p:nvSpPr>
            <p:cNvPr id="50" name="Rectangle 8"/>
            <p:cNvSpPr>
              <a:spLocks noChangeArrowheads="1"/>
            </p:cNvSpPr>
            <p:nvPr/>
          </p:nvSpPr>
          <p:spPr bwMode="auto">
            <a:xfrm>
              <a:off x="3352800" y="1371600"/>
              <a:ext cx="788988" cy="381000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51" name="Text Box 9"/>
            <p:cNvSpPr txBox="1">
              <a:spLocks noChangeArrowheads="1"/>
            </p:cNvSpPr>
            <p:nvPr/>
          </p:nvSpPr>
          <p:spPr bwMode="auto">
            <a:xfrm>
              <a:off x="2667000" y="1295400"/>
              <a:ext cx="69281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1400" kern="0" dirty="0" smtClean="0">
                  <a:solidFill>
                    <a:srgbClr val="000000"/>
                  </a:solidFill>
                </a:rPr>
                <a:t>LED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Pulser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5" name="Group 43"/>
            <p:cNvGrpSpPr>
              <a:grpSpLocks/>
            </p:cNvGrpSpPr>
            <p:nvPr/>
          </p:nvGrpSpPr>
          <p:grpSpPr bwMode="auto">
            <a:xfrm>
              <a:off x="4172375" y="1537401"/>
              <a:ext cx="1447800" cy="838200"/>
              <a:chOff x="2016" y="3120"/>
              <a:chExt cx="912" cy="528"/>
            </a:xfrm>
          </p:grpSpPr>
          <p:sp>
            <p:nvSpPr>
              <p:cNvPr id="81" name="Line 13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9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Line 14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480" cy="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Line 15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432" cy="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Line 16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288" cy="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Line 17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336" cy="3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Line 18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336" cy="5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Line 19"/>
              <p:cNvSpPr>
                <a:spLocks noChangeShapeType="1"/>
              </p:cNvSpPr>
              <p:nvPr/>
            </p:nvSpPr>
            <p:spPr bwMode="auto">
              <a:xfrm>
                <a:off x="2016" y="3120"/>
                <a:ext cx="192" cy="528"/>
              </a:xfrm>
              <a:prstGeom prst="line">
                <a:avLst/>
              </a:prstGeom>
              <a:noFill/>
              <a:ln w="9525">
                <a:solidFill>
                  <a:srgbClr val="C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6" name="Group 42"/>
            <p:cNvGrpSpPr>
              <a:grpSpLocks/>
            </p:cNvGrpSpPr>
            <p:nvPr/>
          </p:nvGrpSpPr>
          <p:grpSpPr bwMode="auto">
            <a:xfrm>
              <a:off x="5620175" y="1537401"/>
              <a:ext cx="1447800" cy="914400"/>
              <a:chOff x="2928" y="3120"/>
              <a:chExt cx="912" cy="576"/>
            </a:xfrm>
          </p:grpSpPr>
          <p:sp>
            <p:nvSpPr>
              <p:cNvPr id="74" name="Line 20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Line 21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Line 22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Line 23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Line 24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38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Line 25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4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Line 26"/>
              <p:cNvSpPr>
                <a:spLocks noChangeShapeType="1"/>
              </p:cNvSpPr>
              <p:nvPr/>
            </p:nvSpPr>
            <p:spPr bwMode="auto">
              <a:xfrm>
                <a:off x="2928" y="3120"/>
                <a:ext cx="912" cy="5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7" name="Group 41"/>
            <p:cNvGrpSpPr>
              <a:grpSpLocks/>
            </p:cNvGrpSpPr>
            <p:nvPr/>
          </p:nvGrpSpPr>
          <p:grpSpPr bwMode="auto">
            <a:xfrm>
              <a:off x="7067975" y="1461201"/>
              <a:ext cx="304800" cy="1143000"/>
              <a:chOff x="3840" y="3072"/>
              <a:chExt cx="192" cy="720"/>
            </a:xfrm>
          </p:grpSpPr>
          <p:sp>
            <p:nvSpPr>
              <p:cNvPr id="67" name="AutoShape 29"/>
              <p:cNvSpPr>
                <a:spLocks noChangeArrowheads="1"/>
              </p:cNvSpPr>
              <p:nvPr/>
            </p:nvSpPr>
            <p:spPr bwMode="auto">
              <a:xfrm rot="10800000">
                <a:off x="3840" y="3072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8" name="AutoShape 30"/>
              <p:cNvSpPr>
                <a:spLocks noChangeArrowheads="1"/>
              </p:cNvSpPr>
              <p:nvPr/>
            </p:nvSpPr>
            <p:spPr bwMode="auto">
              <a:xfrm rot="10800000">
                <a:off x="3840" y="3168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9" name="AutoShape 31"/>
              <p:cNvSpPr>
                <a:spLocks noChangeArrowheads="1"/>
              </p:cNvSpPr>
              <p:nvPr/>
            </p:nvSpPr>
            <p:spPr bwMode="auto">
              <a:xfrm rot="10800000">
                <a:off x="3840" y="3264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70" name="AutoShape 32"/>
              <p:cNvSpPr>
                <a:spLocks noChangeArrowheads="1"/>
              </p:cNvSpPr>
              <p:nvPr/>
            </p:nvSpPr>
            <p:spPr bwMode="auto">
              <a:xfrm rot="10800000">
                <a:off x="3840" y="3360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71" name="AutoShape 33"/>
              <p:cNvSpPr>
                <a:spLocks noChangeArrowheads="1"/>
              </p:cNvSpPr>
              <p:nvPr/>
            </p:nvSpPr>
            <p:spPr bwMode="auto">
              <a:xfrm rot="10800000">
                <a:off x="3840" y="3456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72" name="AutoShape 34"/>
              <p:cNvSpPr>
                <a:spLocks noChangeArrowheads="1"/>
              </p:cNvSpPr>
              <p:nvPr/>
            </p:nvSpPr>
            <p:spPr bwMode="auto">
              <a:xfrm rot="10800000">
                <a:off x="3840" y="3552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73" name="AutoShape 35"/>
              <p:cNvSpPr>
                <a:spLocks noChangeArrowheads="1"/>
              </p:cNvSpPr>
              <p:nvPr/>
            </p:nvSpPr>
            <p:spPr bwMode="auto">
              <a:xfrm rot="10800000">
                <a:off x="3840" y="3648"/>
                <a:ext cx="192" cy="144"/>
              </a:xfrm>
              <a:prstGeom prst="flowChartDelay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</p:grpSp>
        <p:grpSp>
          <p:nvGrpSpPr>
            <p:cNvPr id="58" name="Group 40"/>
            <p:cNvGrpSpPr>
              <a:grpSpLocks/>
            </p:cNvGrpSpPr>
            <p:nvPr/>
          </p:nvGrpSpPr>
          <p:grpSpPr bwMode="auto">
            <a:xfrm rot="5400000">
              <a:off x="7601375" y="1385001"/>
              <a:ext cx="152400" cy="304800"/>
              <a:chOff x="4416" y="3072"/>
              <a:chExt cx="96" cy="192"/>
            </a:xfrm>
          </p:grpSpPr>
          <p:sp>
            <p:nvSpPr>
              <p:cNvPr id="63" name="AutoShape 36"/>
              <p:cNvSpPr>
                <a:spLocks noChangeArrowheads="1"/>
              </p:cNvSpPr>
              <p:nvPr/>
            </p:nvSpPr>
            <p:spPr bwMode="auto">
              <a:xfrm>
                <a:off x="4416" y="3120"/>
                <a:ext cx="96" cy="48"/>
              </a:xfrm>
              <a:prstGeom prst="flowChartExtra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64" name="Line 37"/>
              <p:cNvSpPr>
                <a:spLocks noChangeShapeType="1"/>
              </p:cNvSpPr>
              <p:nvPr/>
            </p:nvSpPr>
            <p:spPr bwMode="auto">
              <a:xfrm>
                <a:off x="4464" y="3168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Line 38"/>
              <p:cNvSpPr>
                <a:spLocks noChangeShapeType="1"/>
              </p:cNvSpPr>
              <p:nvPr/>
            </p:nvSpPr>
            <p:spPr bwMode="auto">
              <a:xfrm flipV="1">
                <a:off x="4464" y="3072"/>
                <a:ext cx="0" cy="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Line 39"/>
              <p:cNvSpPr>
                <a:spLocks noChangeShapeType="1"/>
              </p:cNvSpPr>
              <p:nvPr/>
            </p:nvSpPr>
            <p:spPr bwMode="auto">
              <a:xfrm>
                <a:off x="4416" y="3120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9" name="Text Box 44"/>
            <p:cNvSpPr txBox="1">
              <a:spLocks noChangeArrowheads="1"/>
            </p:cNvSpPr>
            <p:nvPr/>
          </p:nvSpPr>
          <p:spPr bwMode="auto">
            <a:xfrm>
              <a:off x="3195946" y="2360711"/>
              <a:ext cx="167706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1400" kern="0" dirty="0" smtClean="0">
                  <a:solidFill>
                    <a:srgbClr val="000000"/>
                  </a:solidFill>
                </a:rPr>
                <a:t>PIN </a:t>
              </a:r>
              <a:r>
                <a:rPr kumimoji="0" lang="en-US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diode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1400" kern="0" dirty="0">
                  <a:solidFill>
                    <a:srgbClr val="000000"/>
                  </a:solidFill>
                </a:rPr>
                <a:t>f</a:t>
              </a:r>
              <a:r>
                <a:rPr lang="en-US" altLang="en-US" sz="1400" kern="0" dirty="0" smtClean="0">
                  <a:solidFill>
                    <a:srgbClr val="000000"/>
                  </a:solidFill>
                </a:rPr>
                <a:t>or monitoring LED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61" name="Text Box 46"/>
            <p:cNvSpPr txBox="1">
              <a:spLocks noChangeArrowheads="1"/>
            </p:cNvSpPr>
            <p:nvPr/>
          </p:nvSpPr>
          <p:spPr bwMode="auto">
            <a:xfrm>
              <a:off x="5620175" y="1156401"/>
              <a:ext cx="70802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1:7 split</a:t>
              </a:r>
            </a:p>
          </p:txBody>
        </p:sp>
        <p:sp>
          <p:nvSpPr>
            <p:cNvPr id="62" name="Text Box 47"/>
            <p:cNvSpPr txBox="1">
              <a:spLocks noChangeArrowheads="1"/>
            </p:cNvSpPr>
            <p:nvPr/>
          </p:nvSpPr>
          <p:spPr bwMode="auto">
            <a:xfrm>
              <a:off x="4172375" y="1156401"/>
              <a:ext cx="71365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1:8 split</a:t>
              </a:r>
            </a:p>
          </p:txBody>
        </p:sp>
        <p:grpSp>
          <p:nvGrpSpPr>
            <p:cNvPr id="48" name="Group 40"/>
            <p:cNvGrpSpPr>
              <a:grpSpLocks/>
            </p:cNvGrpSpPr>
            <p:nvPr/>
          </p:nvGrpSpPr>
          <p:grpSpPr bwMode="auto">
            <a:xfrm rot="5400000">
              <a:off x="4267200" y="2362200"/>
              <a:ext cx="152400" cy="304800"/>
              <a:chOff x="4416" y="3072"/>
              <a:chExt cx="96" cy="192"/>
            </a:xfrm>
          </p:grpSpPr>
          <p:sp>
            <p:nvSpPr>
              <p:cNvPr id="88" name="AutoShape 36"/>
              <p:cNvSpPr>
                <a:spLocks noChangeArrowheads="1"/>
              </p:cNvSpPr>
              <p:nvPr/>
            </p:nvSpPr>
            <p:spPr bwMode="auto">
              <a:xfrm>
                <a:off x="4416" y="3120"/>
                <a:ext cx="96" cy="48"/>
              </a:xfrm>
              <a:prstGeom prst="flowChartExtract">
                <a:avLst/>
              </a:prstGeom>
              <a:solidFill>
                <a:srgbClr val="BBE0E3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sp>
            <p:nvSpPr>
              <p:cNvPr id="89" name="Line 37"/>
              <p:cNvSpPr>
                <a:spLocks noChangeShapeType="1"/>
              </p:cNvSpPr>
              <p:nvPr/>
            </p:nvSpPr>
            <p:spPr bwMode="auto">
              <a:xfrm>
                <a:off x="4464" y="3168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Line 38"/>
              <p:cNvSpPr>
                <a:spLocks noChangeShapeType="1"/>
              </p:cNvSpPr>
              <p:nvPr/>
            </p:nvSpPr>
            <p:spPr bwMode="auto">
              <a:xfrm flipV="1">
                <a:off x="4464" y="3072"/>
                <a:ext cx="0" cy="4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Line 39"/>
              <p:cNvSpPr>
                <a:spLocks noChangeShapeType="1"/>
              </p:cNvSpPr>
              <p:nvPr/>
            </p:nvSpPr>
            <p:spPr bwMode="auto">
              <a:xfrm>
                <a:off x="4416" y="3120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2" name="Text Box 44"/>
            <p:cNvSpPr txBox="1">
              <a:spLocks noChangeArrowheads="1"/>
            </p:cNvSpPr>
            <p:nvPr/>
          </p:nvSpPr>
          <p:spPr bwMode="auto">
            <a:xfrm>
              <a:off x="7772400" y="1292423"/>
              <a:ext cx="61427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en-US" sz="1400" kern="0" noProof="0" dirty="0" smtClean="0">
                  <a:solidFill>
                    <a:srgbClr val="000000"/>
                  </a:solidFill>
                </a:rPr>
                <a:t>SiPM</a:t>
              </a:r>
              <a:endParaRPr kumimoji="0" lang="en-US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340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7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Final Light Collection Module</a:t>
            </a:r>
            <a:endParaRPr lang="en-US" sz="3200" b="1" dirty="0"/>
          </a:p>
        </p:txBody>
      </p:sp>
      <p:pic>
        <p:nvPicPr>
          <p:cNvPr id="6146" name="Picture 2" descr="C:\Craig\PHENIX\Upgrades\Calorimeters\Images\Prototype\DSC062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4" r="14502"/>
          <a:stretch/>
        </p:blipFill>
        <p:spPr bwMode="auto">
          <a:xfrm>
            <a:off x="838200" y="990600"/>
            <a:ext cx="3189767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Craig\PHENIX\Upgrades\Calorimeters\Images\Prototype\DSC062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16409" b="4403"/>
          <a:stretch/>
        </p:blipFill>
        <p:spPr bwMode="auto">
          <a:xfrm>
            <a:off x="5105400" y="990600"/>
            <a:ext cx="3072693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IMG_22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87" y="3657600"/>
            <a:ext cx="329101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 descr="IMG_228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576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827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C.Woody, EIC Calorimeter Meeting,  4/17/14</a:t>
            </a:r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>
                <a:solidFill>
                  <a:srgbClr val="1F497D">
                    <a:lumMod val="60000"/>
                    <a:lumOff val="40000"/>
                  </a:srgbClr>
                </a:solidFill>
              </a:rPr>
              <a:pPr/>
              <a:t>8</a:t>
            </a:fld>
            <a:endParaRPr lang="en-US" dirty="0">
              <a:solidFill>
                <a:srgbClr val="1F497D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71457" y="152400"/>
            <a:ext cx="8229600" cy="7318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FF0000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Final Assembly</a:t>
            </a:r>
            <a:endParaRPr lang="en-US" sz="32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07" y="1552575"/>
            <a:ext cx="4572000" cy="387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181600" y="1676400"/>
            <a:ext cx="3657600" cy="344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46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0296"/>
            <a:ext cx="8229600" cy="579438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Final Assembly </a:t>
            </a:r>
            <a:endParaRPr lang="en-US" sz="3200" b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C.Woody, EIC Calorimeter Meeting,  4/17/14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A4CFA-C3DC-4ADB-8A77-9C015038EFD0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38200"/>
            <a:ext cx="3226975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" r="3970"/>
          <a:stretch/>
        </p:blipFill>
        <p:spPr>
          <a:xfrm>
            <a:off x="3650762" y="838200"/>
            <a:ext cx="1762346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5" t="4653" r="25116"/>
          <a:stretch/>
        </p:blipFill>
        <p:spPr>
          <a:xfrm>
            <a:off x="5562600" y="897107"/>
            <a:ext cx="3429000" cy="3522493"/>
          </a:xfrm>
          <a:prstGeom prst="rect">
            <a:avLst/>
          </a:prstGeom>
        </p:spPr>
      </p:pic>
      <p:pic>
        <p:nvPicPr>
          <p:cNvPr id="7170" name="Picture 2" descr="C:\Craig\PHENIX\Upgrades\Calorimeters\Images\Prototype\DSC062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4876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2"/>
          <a:stretch/>
        </p:blipFill>
        <p:spPr>
          <a:xfrm>
            <a:off x="5947581" y="4572000"/>
            <a:ext cx="273921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1">
      <a:dk1>
        <a:srgbClr val="0000CC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000099"/>
      </a:accent2>
      <a:accent3>
        <a:srgbClr val="000099"/>
      </a:accent3>
      <a:accent4>
        <a:srgbClr val="8064A2"/>
      </a:accent4>
      <a:accent5>
        <a:srgbClr val="4BACC6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5309</TotalTime>
  <Words>844</Words>
  <Application>Microsoft Office PowerPoint</Application>
  <PresentationFormat>On-screen Show (4:3)</PresentationFormat>
  <Paragraphs>197</Paragraphs>
  <Slides>26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Office Theme</vt:lpstr>
      <vt:lpstr>1_Office Theme</vt:lpstr>
      <vt:lpstr>SPW 8.0 Graph</vt:lpstr>
      <vt:lpstr>PowerPoint Presentation</vt:lpstr>
      <vt:lpstr>EMCAL Tilted Plate Configuration</vt:lpstr>
      <vt:lpstr>Absorber Stack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Assembly </vt:lpstr>
      <vt:lpstr>PowerPoint Presentation</vt:lpstr>
      <vt:lpstr>PowerPoint Presentation</vt:lpstr>
      <vt:lpstr>PowerPoint Presentation</vt:lpstr>
      <vt:lpstr>Measurement of Electrons with PbGl</vt:lpstr>
      <vt:lpstr>LED Pulser Calibration</vt:lpstr>
      <vt:lpstr>MIP Peak </vt:lpstr>
      <vt:lpstr>Calibration of Towers with Beam</vt:lpstr>
      <vt:lpstr>Measurement of Light Output</vt:lpstr>
      <vt:lpstr>Tower Readout with SiPMs</vt:lpstr>
      <vt:lpstr>Transverse Position Dependence</vt:lpstr>
      <vt:lpstr>Longitudinal Position Dependence</vt:lpstr>
      <vt:lpstr>Energy Resolution</vt:lpstr>
      <vt:lpstr>Further Corrections</vt:lpstr>
      <vt:lpstr>HCAL Status and Test Beam Results</vt:lpstr>
      <vt:lpstr>Calibration with Cosmic Rays</vt:lpstr>
      <vt:lpstr>Raw Data Before Any Corrections</vt:lpstr>
      <vt:lpstr>Energy Resolution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Woody</dc:creator>
  <cp:lastModifiedBy>Craig1</cp:lastModifiedBy>
  <cp:revision>997</cp:revision>
  <dcterms:created xsi:type="dcterms:W3CDTF">2012-02-22T21:24:35Z</dcterms:created>
  <dcterms:modified xsi:type="dcterms:W3CDTF">2014-04-17T11:14:31Z</dcterms:modified>
</cp:coreProperties>
</file>